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Open Sans" panose="020B0606030504020204" pitchFamily="34" charset="0"/>
      <p:regular r:id="rId13"/>
      <p:bold r:id="rId14"/>
      <p:italic r:id="rId15"/>
      <p:boldItalic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4970DC-D594-6F19-DB64-643637C28C00}" v="29" dt="2025-12-20T14:37:11.5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7356E5A4-1FFE-4D32-BEDE-1A27116B8E8F}" type="datetimeFigureOut">
              <a:t>20.12.2025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50AD0E96-A230-47E6-9EE2-49E6EC26890B}" type="slidenum">
              <a:t>‹#›</a:t>
            </a:fld>
            <a:endParaRPr lang="en-US"/>
          </a:p>
        </p:txBody>
      </p:sp>
    </p:spTree>
    <p:extLst>
      <p:ext uri="{BB962C8B-B14F-4D97-AF65-F5344CB8AC3E}">
        <p14:creationId xmlns:p14="http://schemas.microsoft.com/office/powerpoint/2010/main" val="1100013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 slayt iki farklı sayısal çözüm yöntemini karşılaştırıyor: Euler Yöntemi ve Heun (Geliştirilmiş Euler) Yöntemi
Euler Yöntemi basit, hızlı ve doğrudan bir yaklaşımdır. Her adımda tek bir eğim tahmini yaparak düşük hesaplama maliyeti sunar.
Heun Yöntemi ise daha hassas ve iki aşamalıdır. Bir adımda iki farklı eğim hesaplayarak ortalama eğimi kullanır, böylece daha yüksek doğruluk hedefler.
Her iki yöntemin de tek bir hedefi var: Sayısal çözüm elde etmek. Ancak kullandıkları yaklaşımlar farklıdır.
Hangi yöntemin daha uygun olacağı, çözülecek problemin özelliklerine ve gereken doğruluk seviyesine bağlı olacaktır.
</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36376"/>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Dinamik Sistem Analizi: Rezervuar Uygulaması</a:t>
            </a:r>
            <a:endParaRPr lang="en-US" sz="4450" dirty="0"/>
          </a:p>
        </p:txBody>
      </p:sp>
      <p:sp>
        <p:nvSpPr>
          <p:cNvPr id="4" name="Text 1"/>
          <p:cNvSpPr/>
          <p:nvPr/>
        </p:nvSpPr>
        <p:spPr>
          <a:xfrm>
            <a:off x="6280190" y="4194096"/>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 2"/>
          <p:cNvSpPr/>
          <p:nvPr/>
        </p:nvSpPr>
        <p:spPr>
          <a:xfrm>
            <a:off x="6280190" y="481214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Aleyna Ölmez</a:t>
            </a:r>
            <a:endParaRPr lang="en-US" sz="1750" dirty="0"/>
          </a:p>
        </p:txBody>
      </p:sp>
      <p:sp>
        <p:nvSpPr>
          <p:cNvPr id="6" name="Text 3"/>
          <p:cNvSpPr/>
          <p:nvPr/>
        </p:nvSpPr>
        <p:spPr>
          <a:xfrm>
            <a:off x="6280190" y="5430203"/>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24120205079</a:t>
            </a:r>
            <a:endParaRPr lang="en-US" sz="1750" dirty="0"/>
          </a:p>
        </p:txBody>
      </p:sp>
      <p:pic>
        <p:nvPicPr>
          <p:cNvPr id="8" name="Picture 7">
            <a:extLst>
              <a:ext uri="{FF2B5EF4-FFF2-40B4-BE49-F238E27FC236}">
                <a16:creationId xmlns:a16="http://schemas.microsoft.com/office/drawing/2014/main" id="{9D3EA3CC-4CEC-0EC5-914A-D4EBDD5EE596}"/>
              </a:ext>
            </a:extLst>
          </p:cNvPr>
          <p:cNvPicPr>
            <a:picLocks noChangeAspect="1"/>
          </p:cNvPicPr>
          <p:nvPr/>
        </p:nvPicPr>
        <p:blipFill>
          <a:blip r:embed="rId4"/>
          <a:stretch>
            <a:fillRect/>
          </a:stretch>
        </p:blipFill>
        <p:spPr>
          <a:xfrm>
            <a:off x="10746818" y="6896245"/>
            <a:ext cx="3886200" cy="133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01979"/>
          </a:xfrm>
          <a:prstGeom prst="rect">
            <a:avLst/>
          </a:prstGeom>
        </p:spPr>
      </p:pic>
      <p:sp>
        <p:nvSpPr>
          <p:cNvPr id="3" name="Text 0"/>
          <p:cNvSpPr/>
          <p:nvPr/>
        </p:nvSpPr>
        <p:spPr>
          <a:xfrm>
            <a:off x="700564" y="3052405"/>
            <a:ext cx="6907530" cy="625435"/>
          </a:xfrm>
          <a:prstGeom prst="rect">
            <a:avLst/>
          </a:prstGeom>
          <a:noFill/>
          <a:ln/>
        </p:spPr>
        <p:txBody>
          <a:bodyPr wrap="none" lIns="0" tIns="0" rIns="0" bIns="0" rtlCol="0" anchor="t"/>
          <a:lstStyle/>
          <a:p>
            <a:pPr marL="0" indent="0" algn="l">
              <a:lnSpc>
                <a:spcPts val="4900"/>
              </a:lnSpc>
              <a:buNone/>
            </a:pPr>
            <a:r>
              <a:rPr lang="en-US" sz="3900" b="1" dirty="0">
                <a:solidFill>
                  <a:srgbClr val="443728"/>
                </a:solidFill>
                <a:latin typeface="Crimson Pro Bold" pitchFamily="34" charset="0"/>
                <a:ea typeface="Crimson Pro Bold" pitchFamily="34" charset="-122"/>
                <a:cs typeface="Crimson Pro Bold" pitchFamily="34" charset="-120"/>
              </a:rPr>
              <a:t>Gelecek Çalışmalar ve Kaynaklar</a:t>
            </a:r>
            <a:endParaRPr lang="en-US" sz="3900" dirty="0"/>
          </a:p>
        </p:txBody>
      </p:sp>
      <p:sp>
        <p:nvSpPr>
          <p:cNvPr id="4" name="Text 1"/>
          <p:cNvSpPr/>
          <p:nvPr/>
        </p:nvSpPr>
        <p:spPr>
          <a:xfrm>
            <a:off x="700564" y="4178141"/>
            <a:ext cx="3002399" cy="375285"/>
          </a:xfrm>
          <a:prstGeom prst="rect">
            <a:avLst/>
          </a:prstGeom>
          <a:noFill/>
          <a:ln/>
        </p:spPr>
        <p:txBody>
          <a:bodyPr wrap="none" lIns="0" tIns="0" rIns="0" bIns="0" rtlCol="0" anchor="t"/>
          <a:lstStyle/>
          <a:p>
            <a:pPr marL="0" indent="0" algn="l">
              <a:lnSpc>
                <a:spcPts val="2950"/>
              </a:lnSpc>
              <a:buNone/>
            </a:pPr>
            <a:r>
              <a:rPr lang="en-US" sz="2350" b="1" dirty="0">
                <a:solidFill>
                  <a:srgbClr val="443728"/>
                </a:solidFill>
                <a:latin typeface="Crimson Pro Bold" pitchFamily="34" charset="0"/>
                <a:ea typeface="Crimson Pro Bold" pitchFamily="34" charset="-122"/>
                <a:cs typeface="Crimson Pro Bold" pitchFamily="34" charset="-120"/>
              </a:rPr>
              <a:t>Gelecek Çalışmalar</a:t>
            </a:r>
            <a:endParaRPr lang="en-US" sz="2350" dirty="0"/>
          </a:p>
        </p:txBody>
      </p:sp>
      <p:sp>
        <p:nvSpPr>
          <p:cNvPr id="5" name="Text 2"/>
          <p:cNvSpPr/>
          <p:nvPr/>
        </p:nvSpPr>
        <p:spPr>
          <a:xfrm>
            <a:off x="700564" y="4753570"/>
            <a:ext cx="6370439" cy="32015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Daha yüksek mertebeden Runge-Kutta yöntemleri kullanılabilir.</a:t>
            </a:r>
            <a:endParaRPr lang="en-US" sz="1550" dirty="0"/>
          </a:p>
        </p:txBody>
      </p:sp>
      <p:sp>
        <p:nvSpPr>
          <p:cNvPr id="6" name="Text 3"/>
          <p:cNvSpPr/>
          <p:nvPr/>
        </p:nvSpPr>
        <p:spPr>
          <a:xfrm>
            <a:off x="700564" y="5143738"/>
            <a:ext cx="6370439" cy="640318"/>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Yağış ve tüketim terimleri için doğrusal olmayan modeller entegre edilebilir.</a:t>
            </a:r>
            <a:endParaRPr lang="en-US" sz="1550" dirty="0"/>
          </a:p>
        </p:txBody>
      </p:sp>
      <p:sp>
        <p:nvSpPr>
          <p:cNvPr id="7" name="Text 4"/>
          <p:cNvSpPr/>
          <p:nvPr/>
        </p:nvSpPr>
        <p:spPr>
          <a:xfrm>
            <a:off x="700564" y="5854065"/>
            <a:ext cx="6370439" cy="640318"/>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Gerçek rezervuar su seviyesi ölçümleri ile model-veri uyumu test edilebilir.</a:t>
            </a:r>
            <a:endParaRPr lang="en-US" sz="1550" dirty="0"/>
          </a:p>
        </p:txBody>
      </p:sp>
      <p:sp>
        <p:nvSpPr>
          <p:cNvPr id="8" name="Text 5"/>
          <p:cNvSpPr/>
          <p:nvPr/>
        </p:nvSpPr>
        <p:spPr>
          <a:xfrm>
            <a:off x="7567017" y="4178141"/>
            <a:ext cx="3002399" cy="375285"/>
          </a:xfrm>
          <a:prstGeom prst="rect">
            <a:avLst/>
          </a:prstGeom>
          <a:noFill/>
          <a:ln/>
        </p:spPr>
        <p:txBody>
          <a:bodyPr wrap="none" lIns="0" tIns="0" rIns="0" bIns="0" rtlCol="0" anchor="t"/>
          <a:lstStyle/>
          <a:p>
            <a:pPr marL="0" indent="0" algn="l">
              <a:lnSpc>
                <a:spcPts val="2950"/>
              </a:lnSpc>
              <a:buNone/>
            </a:pPr>
            <a:r>
              <a:rPr lang="en-US" sz="2350" b="1" dirty="0">
                <a:solidFill>
                  <a:srgbClr val="443728"/>
                </a:solidFill>
                <a:latin typeface="Crimson Pro Bold" pitchFamily="34" charset="0"/>
                <a:ea typeface="Crimson Pro Bold" pitchFamily="34" charset="-122"/>
                <a:cs typeface="Crimson Pro Bold" pitchFamily="34" charset="-120"/>
              </a:rPr>
              <a:t>Kaynaklar</a:t>
            </a:r>
            <a:endParaRPr lang="en-US" sz="2350" dirty="0"/>
          </a:p>
        </p:txBody>
      </p:sp>
      <p:sp>
        <p:nvSpPr>
          <p:cNvPr id="9" name="Text 6"/>
          <p:cNvSpPr/>
          <p:nvPr/>
        </p:nvSpPr>
        <p:spPr>
          <a:xfrm>
            <a:off x="7567017" y="4753570"/>
            <a:ext cx="6370439" cy="320159"/>
          </a:xfrm>
          <a:prstGeom prst="rect">
            <a:avLst/>
          </a:prstGeom>
          <a:noFill/>
          <a:ln/>
        </p:spPr>
        <p:txBody>
          <a:bodyPr wrap="non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Projenin tüm kodlarına ve analizlerine erişim için:</a:t>
            </a:r>
            <a:endParaRPr lang="en-US" sz="1550" dirty="0"/>
          </a:p>
        </p:txBody>
      </p:sp>
      <p:pic>
        <p:nvPicPr>
          <p:cNvPr id="10" name="Image 1" descr="preencoded.png"/>
          <p:cNvPicPr>
            <a:picLocks noChangeAspect="1"/>
          </p:cNvPicPr>
          <p:nvPr/>
        </p:nvPicPr>
        <p:blipFill>
          <a:blip r:embed="rId4"/>
          <a:stretch>
            <a:fillRect/>
          </a:stretch>
        </p:blipFill>
        <p:spPr>
          <a:xfrm>
            <a:off x="7567017" y="5298877"/>
            <a:ext cx="1790700" cy="1744980"/>
          </a:xfrm>
          <a:prstGeom prst="rect">
            <a:avLst/>
          </a:prstGeom>
        </p:spPr>
      </p:pic>
      <p:sp>
        <p:nvSpPr>
          <p:cNvPr id="11" name="Text 7"/>
          <p:cNvSpPr/>
          <p:nvPr/>
        </p:nvSpPr>
        <p:spPr>
          <a:xfrm>
            <a:off x="7567017" y="7269004"/>
            <a:ext cx="6370439" cy="320159"/>
          </a:xfrm>
          <a:prstGeom prst="rect">
            <a:avLst/>
          </a:prstGeom>
          <a:noFill/>
          <a:ln/>
        </p:spPr>
        <p:txBody>
          <a:bodyPr wrap="non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github.com/aleynaolmez/numerik-analiz-proje</a:t>
            </a:r>
            <a:endParaRPr lang="en-US" sz="1550" dirty="0"/>
          </a:p>
        </p:txBody>
      </p:sp>
      <p:pic>
        <p:nvPicPr>
          <p:cNvPr id="12" name="Picture 11">
            <a:extLst>
              <a:ext uri="{FF2B5EF4-FFF2-40B4-BE49-F238E27FC236}">
                <a16:creationId xmlns:a16="http://schemas.microsoft.com/office/drawing/2014/main" id="{19901644-8D0B-BF94-35E3-59AE09204C45}"/>
              </a:ext>
            </a:extLst>
          </p:cNvPr>
          <p:cNvPicPr>
            <a:picLocks noChangeAspect="1"/>
          </p:cNvPicPr>
          <p:nvPr/>
        </p:nvPicPr>
        <p:blipFill>
          <a:blip r:embed="rId5"/>
          <a:stretch>
            <a:fillRect/>
          </a:stretch>
        </p:blipFill>
        <p:spPr>
          <a:xfrm>
            <a:off x="12226610" y="7426737"/>
            <a:ext cx="2406408" cy="78904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3790" y="2886432"/>
            <a:ext cx="4196358" cy="2456617"/>
          </a:xfrm>
          <a:prstGeom prst="roundRect">
            <a:avLst>
              <a:gd name="adj" fmla="val 5956"/>
            </a:avLst>
          </a:prstGeom>
          <a:solidFill>
            <a:srgbClr val="FFFCFA"/>
          </a:solidFill>
          <a:ln w="30480">
            <a:solidFill>
              <a:srgbClr val="D1C8C6"/>
            </a:solidFill>
            <a:prstDash val="solid"/>
          </a:ln>
        </p:spPr>
      </p:sp>
      <p:sp>
        <p:nvSpPr>
          <p:cNvPr id="3" name="Shape 1"/>
          <p:cNvSpPr/>
          <p:nvPr/>
        </p:nvSpPr>
        <p:spPr>
          <a:xfrm>
            <a:off x="763310" y="2886432"/>
            <a:ext cx="121920" cy="2456617"/>
          </a:xfrm>
          <a:prstGeom prst="roundRect">
            <a:avLst>
              <a:gd name="adj" fmla="val 78139"/>
            </a:avLst>
          </a:prstGeom>
          <a:solidFill>
            <a:srgbClr val="835E54"/>
          </a:solidFill>
          <a:ln/>
        </p:spPr>
      </p:sp>
      <p:sp>
        <p:nvSpPr>
          <p:cNvPr id="4" name="Text 2"/>
          <p:cNvSpPr/>
          <p:nvPr/>
        </p:nvSpPr>
        <p:spPr>
          <a:xfrm>
            <a:off x="1142524" y="314372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Değişen Su Seviyeleri</a:t>
            </a:r>
            <a:endParaRPr lang="en-US" sz="2200" dirty="0"/>
          </a:p>
        </p:txBody>
      </p:sp>
      <p:sp>
        <p:nvSpPr>
          <p:cNvPr id="5" name="Text 3"/>
          <p:cNvSpPr/>
          <p:nvPr/>
        </p:nvSpPr>
        <p:spPr>
          <a:xfrm>
            <a:off x="1142524" y="3634145"/>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Rezervuar su seviyeleri öngörülemeyen faktörlere (yağış, tüketim, buharlaşma) bağlı olarak sürekli değişir.</a:t>
            </a:r>
            <a:endParaRPr lang="en-US" sz="1750" dirty="0"/>
          </a:p>
        </p:txBody>
      </p:sp>
      <p:sp>
        <p:nvSpPr>
          <p:cNvPr id="6" name="Shape 4"/>
          <p:cNvSpPr/>
          <p:nvPr/>
        </p:nvSpPr>
        <p:spPr>
          <a:xfrm>
            <a:off x="5216962" y="2886432"/>
            <a:ext cx="4196358" cy="2456617"/>
          </a:xfrm>
          <a:prstGeom prst="roundRect">
            <a:avLst>
              <a:gd name="adj" fmla="val 5956"/>
            </a:avLst>
          </a:prstGeom>
          <a:solidFill>
            <a:srgbClr val="FFFCFA"/>
          </a:solidFill>
          <a:ln w="30480">
            <a:solidFill>
              <a:srgbClr val="D1C8C6"/>
            </a:solidFill>
            <a:prstDash val="solid"/>
          </a:ln>
        </p:spPr>
      </p:sp>
      <p:sp>
        <p:nvSpPr>
          <p:cNvPr id="7" name="Shape 5"/>
          <p:cNvSpPr/>
          <p:nvPr/>
        </p:nvSpPr>
        <p:spPr>
          <a:xfrm>
            <a:off x="5186482" y="2886432"/>
            <a:ext cx="121920" cy="2456617"/>
          </a:xfrm>
          <a:prstGeom prst="roundRect">
            <a:avLst>
              <a:gd name="adj" fmla="val 78139"/>
            </a:avLst>
          </a:prstGeom>
          <a:solidFill>
            <a:srgbClr val="835E54"/>
          </a:solidFill>
          <a:ln/>
        </p:spPr>
      </p:sp>
      <p:sp>
        <p:nvSpPr>
          <p:cNvPr id="8" name="Text 6"/>
          <p:cNvSpPr/>
          <p:nvPr/>
        </p:nvSpPr>
        <p:spPr>
          <a:xfrm>
            <a:off x="5565696" y="314372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Riskleri Önleme</a:t>
            </a:r>
            <a:endParaRPr lang="en-US" sz="2200" dirty="0"/>
          </a:p>
        </p:txBody>
      </p:sp>
      <p:sp>
        <p:nvSpPr>
          <p:cNvPr id="9" name="Text 7"/>
          <p:cNvSpPr/>
          <p:nvPr/>
        </p:nvSpPr>
        <p:spPr>
          <a:xfrm>
            <a:off x="5565696" y="3634145"/>
            <a:ext cx="3590330"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Bu değişimi öngörmek, kuraklık ve taşkın gibi riskleri önlemek için kritik öneme sahiptir.</a:t>
            </a:r>
            <a:endParaRPr lang="en-US" sz="1750" dirty="0"/>
          </a:p>
        </p:txBody>
      </p:sp>
      <p:sp>
        <p:nvSpPr>
          <p:cNvPr id="10" name="Shape 8"/>
          <p:cNvSpPr/>
          <p:nvPr/>
        </p:nvSpPr>
        <p:spPr>
          <a:xfrm>
            <a:off x="9640133" y="2886432"/>
            <a:ext cx="4196358" cy="2456617"/>
          </a:xfrm>
          <a:prstGeom prst="roundRect">
            <a:avLst>
              <a:gd name="adj" fmla="val 5956"/>
            </a:avLst>
          </a:prstGeom>
          <a:solidFill>
            <a:srgbClr val="FFFCFA"/>
          </a:solidFill>
          <a:ln w="30480">
            <a:solidFill>
              <a:srgbClr val="D1C8C6"/>
            </a:solidFill>
            <a:prstDash val="solid"/>
          </a:ln>
        </p:spPr>
      </p:sp>
      <p:sp>
        <p:nvSpPr>
          <p:cNvPr id="11" name="Shape 9"/>
          <p:cNvSpPr/>
          <p:nvPr/>
        </p:nvSpPr>
        <p:spPr>
          <a:xfrm>
            <a:off x="9609653" y="2886432"/>
            <a:ext cx="121920" cy="2456617"/>
          </a:xfrm>
          <a:prstGeom prst="roundRect">
            <a:avLst>
              <a:gd name="adj" fmla="val 78139"/>
            </a:avLst>
          </a:prstGeom>
          <a:solidFill>
            <a:srgbClr val="835E54"/>
          </a:solidFill>
          <a:ln/>
        </p:spPr>
      </p:sp>
      <p:sp>
        <p:nvSpPr>
          <p:cNvPr id="12" name="Text 10"/>
          <p:cNvSpPr/>
          <p:nvPr/>
        </p:nvSpPr>
        <p:spPr>
          <a:xfrm>
            <a:off x="9988868" y="314372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Nümerik Çözümler</a:t>
            </a:r>
            <a:endParaRPr lang="en-US" sz="2200" dirty="0"/>
          </a:p>
        </p:txBody>
      </p:sp>
      <p:sp>
        <p:nvSpPr>
          <p:cNvPr id="13" name="Text 11"/>
          <p:cNvSpPr/>
          <p:nvPr/>
        </p:nvSpPr>
        <p:spPr>
          <a:xfrm>
            <a:off x="9988868" y="3634145"/>
            <a:ext cx="3590330"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Karmaşık sistemler nedeniyle analitik çözümler imkansızdır; nümerik yöntemler devreye girer.</a:t>
            </a:r>
            <a:endParaRPr lang="en-US" sz="1750" dirty="0"/>
          </a:p>
        </p:txBody>
      </p:sp>
      <p:pic>
        <p:nvPicPr>
          <p:cNvPr id="14" name="Picture 13">
            <a:extLst>
              <a:ext uri="{FF2B5EF4-FFF2-40B4-BE49-F238E27FC236}">
                <a16:creationId xmlns:a16="http://schemas.microsoft.com/office/drawing/2014/main" id="{A8E15DF4-CFE5-C4A3-AB91-A31A35F5C17B}"/>
              </a:ext>
            </a:extLst>
          </p:cNvPr>
          <p:cNvPicPr>
            <a:picLocks noChangeAspect="1"/>
          </p:cNvPicPr>
          <p:nvPr/>
        </p:nvPicPr>
        <p:blipFill>
          <a:blip r:embed="rId3"/>
          <a:stretch>
            <a:fillRect/>
          </a:stretch>
        </p:blipFill>
        <p:spPr>
          <a:xfrm>
            <a:off x="10746818" y="6896245"/>
            <a:ext cx="3886200" cy="1333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19012"/>
            <a:ext cx="8803719"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Diferansiyel Denklem Formülasyonu</a:t>
            </a:r>
            <a:endParaRPr lang="en-US" sz="4450" dirty="0"/>
          </a:p>
        </p:txBody>
      </p:sp>
      <p:sp>
        <p:nvSpPr>
          <p:cNvPr id="3" name="Text 1"/>
          <p:cNvSpPr/>
          <p:nvPr/>
        </p:nvSpPr>
        <p:spPr>
          <a:xfrm>
            <a:off x="793790" y="2667953"/>
            <a:ext cx="13042821" cy="635198"/>
          </a:xfrm>
          <a:prstGeom prst="rect">
            <a:avLst/>
          </a:prstGeom>
          <a:noFill/>
          <a:ln/>
        </p:spPr>
        <p:txBody>
          <a:bodyPr wrap="square" lIns="0" tIns="0" rIns="0" bIns="0" rtlCol="0" anchor="t"/>
          <a:lstStyle/>
          <a:p>
            <a:pPr marL="0" indent="0" algn="l">
              <a:lnSpc>
                <a:spcPts val="3200"/>
              </a:lnSpc>
              <a:buNone/>
            </a:pPr>
            <a:endParaRPr lang="en-US" sz="2000" dirty="0"/>
          </a:p>
        </p:txBody>
      </p:sp>
      <p:pic>
        <p:nvPicPr>
          <p:cNvPr id="4" name="Image 0" descr="preencoded.png"/>
          <p:cNvPicPr>
            <a:picLocks noChangeAspect="1"/>
          </p:cNvPicPr>
          <p:nvPr/>
        </p:nvPicPr>
        <p:blipFill>
          <a:blip r:embed="rId3"/>
          <a:stretch>
            <a:fillRect/>
          </a:stretch>
        </p:blipFill>
        <p:spPr>
          <a:xfrm>
            <a:off x="793790" y="2667953"/>
            <a:ext cx="13042821" cy="635198"/>
          </a:xfrm>
          <a:prstGeom prst="rect">
            <a:avLst/>
          </a:prstGeom>
        </p:spPr>
      </p:pic>
      <p:sp>
        <p:nvSpPr>
          <p:cNvPr id="5" name="Shape 2"/>
          <p:cNvSpPr/>
          <p:nvPr/>
        </p:nvSpPr>
        <p:spPr>
          <a:xfrm>
            <a:off x="793790" y="3590211"/>
            <a:ext cx="4196358" cy="2402324"/>
          </a:xfrm>
          <a:prstGeom prst="roundRect">
            <a:avLst>
              <a:gd name="adj" fmla="val 3966"/>
            </a:avLst>
          </a:prstGeom>
          <a:solidFill>
            <a:srgbClr val="EBE2E0"/>
          </a:solidFill>
          <a:ln w="7620">
            <a:solidFill>
              <a:srgbClr val="D1C8C6"/>
            </a:solidFill>
            <a:prstDash val="solid"/>
          </a:ln>
        </p:spPr>
      </p:sp>
      <p:sp>
        <p:nvSpPr>
          <p:cNvPr id="6" name="Text 3"/>
          <p:cNvSpPr/>
          <p:nvPr/>
        </p:nvSpPr>
        <p:spPr>
          <a:xfrm>
            <a:off x="1028224" y="3824645"/>
            <a:ext cx="3586163"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Su Seviyesindeki Değişim Hızı</a:t>
            </a:r>
            <a:endParaRPr lang="en-US" sz="2200" dirty="0"/>
          </a:p>
        </p:txBody>
      </p:sp>
      <p:sp>
        <p:nvSpPr>
          <p:cNvPr id="7" name="Text 4"/>
          <p:cNvSpPr/>
          <p:nvPr/>
        </p:nvSpPr>
        <p:spPr>
          <a:xfrm>
            <a:off x="1028224" y="4315063"/>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dh/dt: Rezervuar su seviyesinin zamana göre değişim hızı (ne kadar hızlı yükseliyor veya düşüyor)</a:t>
            </a:r>
            <a:endParaRPr lang="en-US" sz="1750" dirty="0"/>
          </a:p>
        </p:txBody>
      </p:sp>
      <p:sp>
        <p:nvSpPr>
          <p:cNvPr id="8" name="Shape 5"/>
          <p:cNvSpPr/>
          <p:nvPr/>
        </p:nvSpPr>
        <p:spPr>
          <a:xfrm>
            <a:off x="5216962" y="3590211"/>
            <a:ext cx="4196358" cy="2402324"/>
          </a:xfrm>
          <a:prstGeom prst="roundRect">
            <a:avLst>
              <a:gd name="adj" fmla="val 3966"/>
            </a:avLst>
          </a:prstGeom>
          <a:solidFill>
            <a:srgbClr val="EBE2E0"/>
          </a:solidFill>
          <a:ln w="7620">
            <a:solidFill>
              <a:srgbClr val="D1C8C6"/>
            </a:solidFill>
            <a:prstDash val="solid"/>
          </a:ln>
        </p:spPr>
      </p:sp>
      <p:sp>
        <p:nvSpPr>
          <p:cNvPr id="9" name="Text 6"/>
          <p:cNvSpPr/>
          <p:nvPr/>
        </p:nvSpPr>
        <p:spPr>
          <a:xfrm>
            <a:off x="5451396" y="3824645"/>
            <a:ext cx="3158609"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Giriş (Zamana Bağlı Yağış)</a:t>
            </a:r>
            <a:endParaRPr lang="en-US" sz="2200" dirty="0"/>
          </a:p>
        </p:txBody>
      </p:sp>
      <p:sp>
        <p:nvSpPr>
          <p:cNvPr id="10" name="Text 7"/>
          <p:cNvSpPr/>
          <p:nvPr/>
        </p:nvSpPr>
        <p:spPr>
          <a:xfrm>
            <a:off x="5451396" y="4315063"/>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R(t): Zamana bağlı yağış fonksiyonu (yağış miktarı zamanla değişir)</a:t>
            </a:r>
            <a:endParaRPr lang="en-US" sz="1750" dirty="0"/>
          </a:p>
        </p:txBody>
      </p:sp>
      <p:sp>
        <p:nvSpPr>
          <p:cNvPr id="11" name="Shape 8"/>
          <p:cNvSpPr/>
          <p:nvPr/>
        </p:nvSpPr>
        <p:spPr>
          <a:xfrm>
            <a:off x="9640133" y="3590211"/>
            <a:ext cx="4196358" cy="2402324"/>
          </a:xfrm>
          <a:prstGeom prst="roundRect">
            <a:avLst>
              <a:gd name="adj" fmla="val 3966"/>
            </a:avLst>
          </a:prstGeom>
          <a:solidFill>
            <a:srgbClr val="EBE2E0"/>
          </a:solidFill>
          <a:ln w="7620">
            <a:solidFill>
              <a:srgbClr val="D1C8C6"/>
            </a:solidFill>
            <a:prstDash val="solid"/>
          </a:ln>
        </p:spPr>
      </p:sp>
      <p:sp>
        <p:nvSpPr>
          <p:cNvPr id="12" name="Text 9"/>
          <p:cNvSpPr/>
          <p:nvPr/>
        </p:nvSpPr>
        <p:spPr>
          <a:xfrm>
            <a:off x="9874568" y="3824645"/>
            <a:ext cx="3727490" cy="708660"/>
          </a:xfrm>
          <a:prstGeom prst="rect">
            <a:avLst/>
          </a:prstGeom>
          <a:noFill/>
          <a:ln/>
        </p:spPr>
        <p:txBody>
          <a:bodyPr wrap="squar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Çıkış (Su Seviyesine Bağlı Tüketim)</a:t>
            </a:r>
            <a:endParaRPr lang="en-US" sz="2200" dirty="0"/>
          </a:p>
        </p:txBody>
      </p:sp>
      <p:sp>
        <p:nvSpPr>
          <p:cNvPr id="13" name="Text 10"/>
          <p:cNvSpPr/>
          <p:nvPr/>
        </p:nvSpPr>
        <p:spPr>
          <a:xfrm>
            <a:off x="9874568" y="4669393"/>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kh(t) + c: Su seviyesine bağlı tüketim ve sabit kayıplar (k: çıkış katsayısı, c: sabit kayıp)</a:t>
            </a:r>
            <a:endParaRPr lang="en-US" sz="1750" dirty="0"/>
          </a:p>
        </p:txBody>
      </p:sp>
      <p:sp>
        <p:nvSpPr>
          <p:cNvPr id="14" name="Text 11"/>
          <p:cNvSpPr/>
          <p:nvPr/>
        </p:nvSpPr>
        <p:spPr>
          <a:xfrm>
            <a:off x="793790" y="6247686"/>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15" name="Picture 14">
            <a:extLst>
              <a:ext uri="{FF2B5EF4-FFF2-40B4-BE49-F238E27FC236}">
                <a16:creationId xmlns:a16="http://schemas.microsoft.com/office/drawing/2014/main" id="{583F7507-4546-BC1C-B086-86791E3E41CB}"/>
              </a:ext>
            </a:extLst>
          </p:cNvPr>
          <p:cNvPicPr>
            <a:picLocks noChangeAspect="1"/>
          </p:cNvPicPr>
          <p:nvPr/>
        </p:nvPicPr>
        <p:blipFill>
          <a:blip r:embed="rId4"/>
          <a:stretch>
            <a:fillRect/>
          </a:stretch>
        </p:blipFill>
        <p:spPr>
          <a:xfrm>
            <a:off x="10746818" y="6896245"/>
            <a:ext cx="3886200" cy="1333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45237"/>
            <a:ext cx="7539752"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 Yağış Verisini Anlamlandırmak</a:t>
            </a:r>
            <a:endParaRPr lang="en-US" sz="4450" dirty="0"/>
          </a:p>
        </p:txBody>
      </p:sp>
      <p:pic>
        <p:nvPicPr>
          <p:cNvPr id="3" name="Image 0" descr="preencoded.png"/>
          <p:cNvPicPr>
            <a:picLocks noChangeAspect="1"/>
          </p:cNvPicPr>
          <p:nvPr/>
        </p:nvPicPr>
        <p:blipFill>
          <a:blip r:embed="rId3"/>
          <a:stretch>
            <a:fillRect/>
          </a:stretch>
        </p:blipFill>
        <p:spPr>
          <a:xfrm>
            <a:off x="793790" y="2249329"/>
            <a:ext cx="8827889" cy="3566398"/>
          </a:xfrm>
          <a:prstGeom prst="rect">
            <a:avLst/>
          </a:prstGeom>
        </p:spPr>
      </p:pic>
      <p:sp>
        <p:nvSpPr>
          <p:cNvPr id="4" name="Text 1"/>
          <p:cNvSpPr/>
          <p:nvPr/>
        </p:nvSpPr>
        <p:spPr>
          <a:xfrm>
            <a:off x="793790" y="6070878"/>
            <a:ext cx="8827889"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 2"/>
          <p:cNvSpPr/>
          <p:nvPr/>
        </p:nvSpPr>
        <p:spPr>
          <a:xfrm>
            <a:off x="10182701" y="222099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Gerçek Veri</a:t>
            </a:r>
            <a:endParaRPr lang="en-US" sz="2200" dirty="0"/>
          </a:p>
        </p:txBody>
      </p:sp>
      <p:sp>
        <p:nvSpPr>
          <p:cNvPr id="6" name="Text 3"/>
          <p:cNvSpPr/>
          <p:nvPr/>
        </p:nvSpPr>
        <p:spPr>
          <a:xfrm>
            <a:off x="10182701" y="2802136"/>
            <a:ext cx="3661410"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Düzensiz ve gürültülü yağış verileri.</a:t>
            </a:r>
            <a:endParaRPr lang="en-US" sz="1750" dirty="0"/>
          </a:p>
        </p:txBody>
      </p:sp>
      <p:sp>
        <p:nvSpPr>
          <p:cNvPr id="7" name="Text 4"/>
          <p:cNvSpPr/>
          <p:nvPr/>
        </p:nvSpPr>
        <p:spPr>
          <a:xfrm>
            <a:off x="10182701" y="375475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Sinüzoidal Model</a:t>
            </a:r>
            <a:endParaRPr lang="en-US" sz="2200" dirty="0"/>
          </a:p>
        </p:txBody>
      </p:sp>
      <p:sp>
        <p:nvSpPr>
          <p:cNvPr id="8" name="Text 5"/>
          <p:cNvSpPr/>
          <p:nvPr/>
        </p:nvSpPr>
        <p:spPr>
          <a:xfrm>
            <a:off x="10182701" y="4335899"/>
            <a:ext cx="3661410"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Sistemin uzun dönemli ve mevsimsel davranışını yakalayan, çözülebilir bir fonksiyon sunar.</a:t>
            </a:r>
            <a:endParaRPr lang="en-US" sz="1750" dirty="0"/>
          </a:p>
        </p:txBody>
      </p:sp>
      <p:sp>
        <p:nvSpPr>
          <p:cNvPr id="9" name="Text 6"/>
          <p:cNvSpPr/>
          <p:nvPr/>
        </p:nvSpPr>
        <p:spPr>
          <a:xfrm>
            <a:off x="10182701" y="5628680"/>
            <a:ext cx="3661410" cy="1451610"/>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Model, ani pikleri yakalamasa da sistemin genel eğilimini incelemek için fiziksel olarak anlamlı bir girdi sağlar.</a:t>
            </a:r>
            <a:endParaRPr lang="en-US" sz="1750" dirty="0"/>
          </a:p>
        </p:txBody>
      </p:sp>
      <p:pic>
        <p:nvPicPr>
          <p:cNvPr id="10" name="Picture 9">
            <a:extLst>
              <a:ext uri="{FF2B5EF4-FFF2-40B4-BE49-F238E27FC236}">
                <a16:creationId xmlns:a16="http://schemas.microsoft.com/office/drawing/2014/main" id="{5BDC8327-AA85-890F-377E-314C26BEDA11}"/>
              </a:ext>
            </a:extLst>
          </p:cNvPr>
          <p:cNvPicPr>
            <a:picLocks noChangeAspect="1"/>
          </p:cNvPicPr>
          <p:nvPr/>
        </p:nvPicPr>
        <p:blipFill>
          <a:blip r:embed="rId4"/>
          <a:stretch>
            <a:fillRect/>
          </a:stretch>
        </p:blipFill>
        <p:spPr>
          <a:xfrm>
            <a:off x="12184729" y="7398816"/>
            <a:ext cx="2448289" cy="8309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111216"/>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Nümerik Yöntemler</a:t>
            </a:r>
            <a:endParaRPr lang="en-US" sz="4450" dirty="0"/>
          </a:p>
        </p:txBody>
      </p:sp>
      <p:sp>
        <p:nvSpPr>
          <p:cNvPr id="3" name="Shape 1"/>
          <p:cNvSpPr/>
          <p:nvPr/>
        </p:nvSpPr>
        <p:spPr>
          <a:xfrm>
            <a:off x="793790" y="3273623"/>
            <a:ext cx="6407944" cy="2844760"/>
          </a:xfrm>
          <a:prstGeom prst="roundRect">
            <a:avLst>
              <a:gd name="adj" fmla="val 3349"/>
            </a:avLst>
          </a:prstGeom>
          <a:solidFill>
            <a:srgbClr val="EBE2E0"/>
          </a:solidFill>
          <a:ln w="7620">
            <a:solidFill>
              <a:srgbClr val="D1C8C6"/>
            </a:solidFill>
            <a:prstDash val="solid"/>
          </a:ln>
        </p:spPr>
      </p:sp>
      <p:sp>
        <p:nvSpPr>
          <p:cNvPr id="4" name="Text 2"/>
          <p:cNvSpPr/>
          <p:nvPr/>
        </p:nvSpPr>
        <p:spPr>
          <a:xfrm>
            <a:off x="1028224" y="3508058"/>
            <a:ext cx="4172307" cy="425291"/>
          </a:xfrm>
          <a:prstGeom prst="rect">
            <a:avLst/>
          </a:prstGeom>
          <a:noFill/>
          <a:ln/>
        </p:spPr>
        <p:txBody>
          <a:bodyPr wrap="none" lIns="0" tIns="0" rIns="0" bIns="0" rtlCol="0" anchor="t"/>
          <a:lstStyle/>
          <a:p>
            <a:pPr marL="0" indent="0" algn="l">
              <a:lnSpc>
                <a:spcPts val="3300"/>
              </a:lnSpc>
              <a:buNone/>
            </a:pPr>
            <a:r>
              <a:rPr lang="en-US" sz="2650" b="1" dirty="0">
                <a:solidFill>
                  <a:srgbClr val="443728"/>
                </a:solidFill>
                <a:latin typeface="Crimson Pro Bold" pitchFamily="34" charset="0"/>
                <a:ea typeface="Crimson Pro Bold" pitchFamily="34" charset="-122"/>
                <a:cs typeface="Crimson Pro Bold" pitchFamily="34" charset="-120"/>
              </a:rPr>
              <a:t>Euler Yöntemi: Basit Adımlar</a:t>
            </a:r>
            <a:endParaRPr lang="en-US" sz="2650" dirty="0"/>
          </a:p>
        </p:txBody>
      </p:sp>
      <p:sp>
        <p:nvSpPr>
          <p:cNvPr id="5" name="Text 3"/>
          <p:cNvSpPr/>
          <p:nvPr/>
        </p:nvSpPr>
        <p:spPr>
          <a:xfrm>
            <a:off x="1028224" y="4069437"/>
            <a:ext cx="5939076" cy="1451610"/>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Rezervuar su seviyesini adım adım hesaplar. Her gün için: h(t+Δt) = h(t) + Δt × dh/dt. Tek bir eğim (yağış - tüketim) kullanarak hızlı tahmin yapar. Düşük hesaplama maliyeti, ancak daha az hassas.</a:t>
            </a:r>
            <a:endParaRPr lang="en-US" sz="1750" dirty="0"/>
          </a:p>
        </p:txBody>
      </p:sp>
      <p:sp>
        <p:nvSpPr>
          <p:cNvPr id="6" name="Shape 4"/>
          <p:cNvSpPr/>
          <p:nvPr/>
        </p:nvSpPr>
        <p:spPr>
          <a:xfrm>
            <a:off x="7428548" y="3273623"/>
            <a:ext cx="6408063" cy="2844760"/>
          </a:xfrm>
          <a:prstGeom prst="roundRect">
            <a:avLst>
              <a:gd name="adj" fmla="val 3349"/>
            </a:avLst>
          </a:prstGeom>
          <a:solidFill>
            <a:srgbClr val="EBE2E0"/>
          </a:solidFill>
          <a:ln w="7620">
            <a:solidFill>
              <a:srgbClr val="D1C8C6"/>
            </a:solidFill>
            <a:prstDash val="solid"/>
          </a:ln>
        </p:spPr>
      </p:sp>
      <p:sp>
        <p:nvSpPr>
          <p:cNvPr id="7" name="Text 5"/>
          <p:cNvSpPr/>
          <p:nvPr/>
        </p:nvSpPr>
        <p:spPr>
          <a:xfrm>
            <a:off x="7662982" y="3508058"/>
            <a:ext cx="5415677" cy="425291"/>
          </a:xfrm>
          <a:prstGeom prst="rect">
            <a:avLst/>
          </a:prstGeom>
          <a:noFill/>
          <a:ln/>
        </p:spPr>
        <p:txBody>
          <a:bodyPr wrap="none" lIns="0" tIns="0" rIns="0" bIns="0" rtlCol="0" anchor="t"/>
          <a:lstStyle/>
          <a:p>
            <a:pPr marL="0" indent="0" algn="l">
              <a:lnSpc>
                <a:spcPts val="3300"/>
              </a:lnSpc>
              <a:buNone/>
            </a:pPr>
            <a:r>
              <a:rPr lang="en-US" sz="2650" b="1" dirty="0">
                <a:solidFill>
                  <a:srgbClr val="443728"/>
                </a:solidFill>
                <a:latin typeface="Crimson Pro Bold" pitchFamily="34" charset="0"/>
                <a:ea typeface="Crimson Pro Bold" pitchFamily="34" charset="-122"/>
                <a:cs typeface="Crimson Pro Bold" pitchFamily="34" charset="-120"/>
              </a:rPr>
              <a:t>Heun Yöntemi: İki Aşamalı Hassasiyet</a:t>
            </a:r>
            <a:endParaRPr lang="en-US" sz="2650" dirty="0"/>
          </a:p>
        </p:txBody>
      </p:sp>
      <p:sp>
        <p:nvSpPr>
          <p:cNvPr id="8" name="Text 6"/>
          <p:cNvSpPr/>
          <p:nvPr/>
        </p:nvSpPr>
        <p:spPr>
          <a:xfrm>
            <a:off x="7662982" y="4069437"/>
            <a:ext cx="5939195" cy="1814513"/>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Daha doğru sonuç için iki eğim hesaplar. Önce bir tahmin yapar, sonra bu tahminden yeni bir eğim hesaplar ve ikisinin ortalamasını kullanır. Rezervuar su seviyesi değişimini daha hassas modelleyerek, ani yağış değişimlerine daha iyi uyum sağlar.</a:t>
            </a:r>
            <a:endParaRPr lang="en-US" sz="1750" dirty="0"/>
          </a:p>
        </p:txBody>
      </p:sp>
      <p:pic>
        <p:nvPicPr>
          <p:cNvPr id="9" name="Picture 8">
            <a:extLst>
              <a:ext uri="{FF2B5EF4-FFF2-40B4-BE49-F238E27FC236}">
                <a16:creationId xmlns:a16="http://schemas.microsoft.com/office/drawing/2014/main" id="{DAD6C4B3-9332-081E-D3B6-C5BCB84D90F9}"/>
              </a:ext>
            </a:extLst>
          </p:cNvPr>
          <p:cNvPicPr>
            <a:picLocks noChangeAspect="1"/>
          </p:cNvPicPr>
          <p:nvPr/>
        </p:nvPicPr>
        <p:blipFill>
          <a:blip r:embed="rId3"/>
          <a:stretch>
            <a:fillRect/>
          </a:stretch>
        </p:blipFill>
        <p:spPr>
          <a:xfrm>
            <a:off x="10746818" y="7405796"/>
            <a:ext cx="3886200" cy="82394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486400" y="0"/>
            <a:ext cx="9144000" cy="8229600"/>
          </a:xfrm>
          <a:prstGeom prst="rect">
            <a:avLst/>
          </a:prstGeom>
        </p:spPr>
      </p:pic>
      <p:pic>
        <p:nvPicPr>
          <p:cNvPr id="3" name="Image 1" descr="preencoded.png"/>
          <p:cNvPicPr>
            <a:picLocks noChangeAspect="1"/>
          </p:cNvPicPr>
          <p:nvPr/>
        </p:nvPicPr>
        <p:blipFill>
          <a:blip r:embed="rId4"/>
          <a:stretch>
            <a:fillRect/>
          </a:stretch>
        </p:blipFill>
        <p:spPr>
          <a:xfrm>
            <a:off x="5770007" y="2699623"/>
            <a:ext cx="8576786" cy="2830354"/>
          </a:xfrm>
          <a:prstGeom prst="rect">
            <a:avLst/>
          </a:prstGeom>
        </p:spPr>
      </p:pic>
      <p:sp>
        <p:nvSpPr>
          <p:cNvPr id="4" name="Text 0"/>
          <p:cNvSpPr/>
          <p:nvPr/>
        </p:nvSpPr>
        <p:spPr>
          <a:xfrm>
            <a:off x="793790" y="1438394"/>
            <a:ext cx="3898821" cy="2835116"/>
          </a:xfrm>
          <a:prstGeom prst="rect">
            <a:avLst/>
          </a:prstGeom>
          <a:noFill/>
          <a:ln/>
        </p:spPr>
        <p:txBody>
          <a:bodyPr wrap="squar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Sonuçlar: Her İki Yöntem de Kararlılık Gösteriyor</a:t>
            </a:r>
            <a:endParaRPr lang="en-US" sz="4450" dirty="0"/>
          </a:p>
        </p:txBody>
      </p:sp>
      <p:sp>
        <p:nvSpPr>
          <p:cNvPr id="5" name="Text 1"/>
          <p:cNvSpPr/>
          <p:nvPr/>
        </p:nvSpPr>
        <p:spPr>
          <a:xfrm>
            <a:off x="793790" y="4613672"/>
            <a:ext cx="3898821" cy="217741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Δt = 1 gün adım boyu ile her iki yöntem de </a:t>
            </a:r>
            <a:r>
              <a:rPr lang="en-US" sz="1750" dirty="0">
                <a:solidFill>
                  <a:srgbClr val="835E54"/>
                </a:solidFill>
                <a:latin typeface="Open Sans" pitchFamily="34" charset="0"/>
                <a:ea typeface="Open Sans" pitchFamily="34" charset="-122"/>
                <a:cs typeface="Open Sans" pitchFamily="34" charset="-120"/>
              </a:rPr>
              <a:t>kararlı</a:t>
            </a:r>
            <a:r>
              <a:rPr lang="en-US" sz="1750" dirty="0">
                <a:solidFill>
                  <a:srgbClr val="443728"/>
                </a:solidFill>
                <a:latin typeface="Open Sans" pitchFamily="34" charset="0"/>
                <a:ea typeface="Open Sans" pitchFamily="34" charset="-122"/>
                <a:cs typeface="Open Sans" pitchFamily="34" charset="-120"/>
              </a:rPr>
              <a:t> ve neredeyse </a:t>
            </a:r>
            <a:r>
              <a:rPr lang="en-US" sz="1750" dirty="0">
                <a:solidFill>
                  <a:srgbClr val="835E54"/>
                </a:solidFill>
                <a:latin typeface="Open Sans" pitchFamily="34" charset="0"/>
                <a:ea typeface="Open Sans" pitchFamily="34" charset="-122"/>
                <a:cs typeface="Open Sans" pitchFamily="34" charset="-120"/>
              </a:rPr>
              <a:t>çakışan</a:t>
            </a:r>
            <a:r>
              <a:rPr lang="en-US" sz="1750" dirty="0">
                <a:solidFill>
                  <a:srgbClr val="443728"/>
                </a:solidFill>
                <a:latin typeface="Open Sans" pitchFamily="34" charset="0"/>
                <a:ea typeface="Open Sans" pitchFamily="34" charset="-122"/>
                <a:cs typeface="Open Sans" pitchFamily="34" charset="-120"/>
              </a:rPr>
              <a:t> çözümler üretiyor. Bu, seçilen adım boyunda sistemin sayısal olarak stabil olduğunu gösterir.</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05708"/>
            <a:ext cx="8269962"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Yöntemler Arasındaki Hata Analizi</a:t>
            </a:r>
            <a:endParaRPr lang="en-US" sz="4450" dirty="0"/>
          </a:p>
        </p:txBody>
      </p:sp>
      <p:pic>
        <p:nvPicPr>
          <p:cNvPr id="3" name="Image 0" descr="preencoded.png"/>
          <p:cNvPicPr>
            <a:picLocks noChangeAspect="1"/>
          </p:cNvPicPr>
          <p:nvPr/>
        </p:nvPicPr>
        <p:blipFill>
          <a:blip r:embed="rId3"/>
          <a:stretch>
            <a:fillRect/>
          </a:stretch>
        </p:blipFill>
        <p:spPr>
          <a:xfrm>
            <a:off x="793790" y="2209800"/>
            <a:ext cx="10459522" cy="4858822"/>
          </a:xfrm>
          <a:prstGeom prst="rect">
            <a:avLst/>
          </a:prstGeom>
        </p:spPr>
      </p:pic>
      <p:sp>
        <p:nvSpPr>
          <p:cNvPr id="4" name="Text 1"/>
          <p:cNvSpPr/>
          <p:nvPr/>
        </p:nvSpPr>
        <p:spPr>
          <a:xfrm>
            <a:off x="11814334" y="2181463"/>
            <a:ext cx="2029778"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Mutlak Fark</a:t>
            </a:r>
            <a:endParaRPr lang="en-US" sz="2200" dirty="0"/>
          </a:p>
        </p:txBody>
      </p:sp>
      <p:sp>
        <p:nvSpPr>
          <p:cNvPr id="5" name="Text 2"/>
          <p:cNvSpPr/>
          <p:nvPr/>
        </p:nvSpPr>
        <p:spPr>
          <a:xfrm>
            <a:off x="11814334" y="2762607"/>
            <a:ext cx="2029778" cy="3193018"/>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İki yöntem arasındaki mutlak fark, başlangıçta artsa da zamanla sınırlı kalır ve kontrol dışı büyümez. Bu durum, Euler yönteminin kabul edilebilir olduğunu, ancak Heun yönteminin sürekli olarak daha hassas sonuçlar ürettiğini kanıtlar.</a:t>
            </a:r>
            <a:endParaRPr lang="en-US" sz="1400" dirty="0"/>
          </a:p>
        </p:txBody>
      </p:sp>
      <p:pic>
        <p:nvPicPr>
          <p:cNvPr id="6" name="Picture 5">
            <a:extLst>
              <a:ext uri="{FF2B5EF4-FFF2-40B4-BE49-F238E27FC236}">
                <a16:creationId xmlns:a16="http://schemas.microsoft.com/office/drawing/2014/main" id="{F85F5272-9BB2-F62E-7D66-A51BA1FB81BD}"/>
              </a:ext>
            </a:extLst>
          </p:cNvPr>
          <p:cNvPicPr>
            <a:picLocks noChangeAspect="1"/>
          </p:cNvPicPr>
          <p:nvPr/>
        </p:nvPicPr>
        <p:blipFill>
          <a:blip r:embed="rId4"/>
          <a:stretch>
            <a:fillRect/>
          </a:stretch>
        </p:blipFill>
        <p:spPr>
          <a:xfrm>
            <a:off x="12100967" y="7363915"/>
            <a:ext cx="2532051" cy="8658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076093"/>
            <a:ext cx="6702385"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Sayısal Hata Karşılaştırması</a:t>
            </a:r>
            <a:endParaRPr lang="en-US" sz="4450" dirty="0"/>
          </a:p>
        </p:txBody>
      </p:sp>
      <p:sp>
        <p:nvSpPr>
          <p:cNvPr id="3" name="Text 1"/>
          <p:cNvSpPr/>
          <p:nvPr/>
        </p:nvSpPr>
        <p:spPr>
          <a:xfrm>
            <a:off x="793790" y="323850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Referans çözüm olarak kabul edilen çok küçük adımlı Heun çözümüne göre, Δt = 1 adım boyunda Heun yöntemi daha düşük hata oranı (RMSE) göstermektedir.</a:t>
            </a:r>
            <a:endParaRPr lang="en-US" sz="1750" dirty="0"/>
          </a:p>
        </p:txBody>
      </p:sp>
      <p:sp>
        <p:nvSpPr>
          <p:cNvPr id="4" name="Shape 2"/>
          <p:cNvSpPr/>
          <p:nvPr/>
        </p:nvSpPr>
        <p:spPr>
          <a:xfrm>
            <a:off x="793790" y="4219456"/>
            <a:ext cx="13042821" cy="1315879"/>
          </a:xfrm>
          <a:prstGeom prst="roundRect">
            <a:avLst>
              <a:gd name="adj" fmla="val 7240"/>
            </a:avLst>
          </a:prstGeom>
          <a:noFill/>
          <a:ln w="7620">
            <a:solidFill>
              <a:srgbClr val="000000">
                <a:alpha val="8000"/>
              </a:srgbClr>
            </a:solidFill>
            <a:prstDash val="solid"/>
          </a:ln>
        </p:spPr>
      </p:sp>
      <p:sp>
        <p:nvSpPr>
          <p:cNvPr id="5" name="Shape 3"/>
          <p:cNvSpPr/>
          <p:nvPr/>
        </p:nvSpPr>
        <p:spPr>
          <a:xfrm>
            <a:off x="801410" y="4227076"/>
            <a:ext cx="13027581" cy="650319"/>
          </a:xfrm>
          <a:prstGeom prst="rect">
            <a:avLst/>
          </a:prstGeom>
          <a:solidFill>
            <a:srgbClr val="FFFFFF">
              <a:alpha val="4000"/>
            </a:srgbClr>
          </a:solidFill>
          <a:ln/>
        </p:spPr>
      </p:sp>
      <p:sp>
        <p:nvSpPr>
          <p:cNvPr id="6" name="Text 4"/>
          <p:cNvSpPr/>
          <p:nvPr/>
        </p:nvSpPr>
        <p:spPr>
          <a:xfrm>
            <a:off x="1028224" y="4370784"/>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Euler Yöntemi</a:t>
            </a:r>
            <a:endParaRPr lang="en-US" sz="1750" dirty="0"/>
          </a:p>
        </p:txBody>
      </p:sp>
      <p:sp>
        <p:nvSpPr>
          <p:cNvPr id="7" name="Text 5"/>
          <p:cNvSpPr/>
          <p:nvPr/>
        </p:nvSpPr>
        <p:spPr>
          <a:xfrm>
            <a:off x="7545824" y="4370784"/>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0.153</a:t>
            </a:r>
            <a:endParaRPr lang="en-US" sz="1750" dirty="0"/>
          </a:p>
        </p:txBody>
      </p:sp>
      <p:sp>
        <p:nvSpPr>
          <p:cNvPr id="8" name="Shape 6"/>
          <p:cNvSpPr/>
          <p:nvPr/>
        </p:nvSpPr>
        <p:spPr>
          <a:xfrm>
            <a:off x="801410" y="4877395"/>
            <a:ext cx="13027581" cy="650319"/>
          </a:xfrm>
          <a:prstGeom prst="rect">
            <a:avLst/>
          </a:prstGeom>
          <a:solidFill>
            <a:srgbClr val="000000">
              <a:alpha val="4000"/>
            </a:srgbClr>
          </a:solidFill>
          <a:ln/>
        </p:spPr>
      </p:sp>
      <p:sp>
        <p:nvSpPr>
          <p:cNvPr id="9" name="Text 7"/>
          <p:cNvSpPr/>
          <p:nvPr/>
        </p:nvSpPr>
        <p:spPr>
          <a:xfrm>
            <a:off x="1028224" y="5021104"/>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Heun Yöntemi</a:t>
            </a:r>
            <a:endParaRPr lang="en-US" sz="1750" dirty="0"/>
          </a:p>
        </p:txBody>
      </p:sp>
      <p:sp>
        <p:nvSpPr>
          <p:cNvPr id="10" name="Text 8"/>
          <p:cNvSpPr/>
          <p:nvPr/>
        </p:nvSpPr>
        <p:spPr>
          <a:xfrm>
            <a:off x="7545824" y="5021104"/>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0.089</a:t>
            </a:r>
            <a:endParaRPr lang="en-US" sz="1750" dirty="0"/>
          </a:p>
        </p:txBody>
      </p:sp>
      <p:sp>
        <p:nvSpPr>
          <p:cNvPr id="11" name="Text 9"/>
          <p:cNvSpPr/>
          <p:nvPr/>
        </p:nvSpPr>
        <p:spPr>
          <a:xfrm>
            <a:off x="793790" y="579048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Heun yönteminin daha yüksek doğruluğu, sayısal hata metrikleri ile de doğrulanmıştır.</a:t>
            </a:r>
            <a:endParaRPr lang="en-US" sz="1750" dirty="0"/>
          </a:p>
        </p:txBody>
      </p:sp>
      <p:pic>
        <p:nvPicPr>
          <p:cNvPr id="12" name="Picture 11">
            <a:extLst>
              <a:ext uri="{FF2B5EF4-FFF2-40B4-BE49-F238E27FC236}">
                <a16:creationId xmlns:a16="http://schemas.microsoft.com/office/drawing/2014/main" id="{5AD24249-8346-5C18-163D-90CE7B95C109}"/>
              </a:ext>
            </a:extLst>
          </p:cNvPr>
          <p:cNvPicPr>
            <a:picLocks noChangeAspect="1"/>
          </p:cNvPicPr>
          <p:nvPr/>
        </p:nvPicPr>
        <p:blipFill>
          <a:blip r:embed="rId3"/>
          <a:stretch>
            <a:fillRect/>
          </a:stretch>
        </p:blipFill>
        <p:spPr>
          <a:xfrm>
            <a:off x="10746818" y="6896245"/>
            <a:ext cx="3886200" cy="133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648182"/>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Sonuç:</a:t>
            </a:r>
            <a:endParaRPr lang="en-US" sz="4450" dirty="0"/>
          </a:p>
        </p:txBody>
      </p:sp>
      <p:sp>
        <p:nvSpPr>
          <p:cNvPr id="3" name="Text 1"/>
          <p:cNvSpPr/>
          <p:nvPr/>
        </p:nvSpPr>
        <p:spPr>
          <a:xfrm>
            <a:off x="793790" y="2697123"/>
            <a:ext cx="13042821" cy="217741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Bu projenin temel amacı, rezervuar su seviyesi dinamiklerini nümerik yöntemler kullanarak modellemek ve farklı nümerik algoritmaların performansını değerlendirmektir. Euler Yöntemi, hesaplama basitliği ve hızı ile öne çıkmakta olup, hızlı tahminlerin ve düşük hesaplama maliyetinin öncelikli olduğu durumlar için pratik bir seçenek sunmaktadır. Ancak, bu yöntemin doğruluk açısından sınırlamaları bulunmaktadır. Buna karşılık, Heun Yöntemi daha karmaşık bir yapıya sahip olmakla birlikte, yüksek doğruluk ve güvenilirliğin kritik olduğu mühendislik uygulamalarında üstün bir alternatif olarak öne çıkmaktadır.</a:t>
            </a:r>
            <a:endParaRPr lang="en-US" sz="1750" dirty="0"/>
          </a:p>
        </p:txBody>
      </p:sp>
      <p:sp>
        <p:nvSpPr>
          <p:cNvPr id="4" name="Text 2"/>
          <p:cNvSpPr/>
          <p:nvPr/>
        </p:nvSpPr>
        <p:spPr>
          <a:xfrm>
            <a:off x="793790" y="5129689"/>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Proje bulguları, Referans çözüm olarak kabul edilen çok küçük adımlı Heun çözümüne göre, RMSE (Ortalama Karekök Hatası) metrikleri açısından Heun yönteminin belirgin üstünlüğünü kanıtlamıştır (0.089'a karşı 0.153). Δt = 1 günlük zaman adımında yapılan değerlendirmelerde, her iki yöntemin de kararlı sonuçlar verdiği gözlemlenmiş, ancak Heun yönteminin su seviyesi tahminlerinde daha hassas bir çözüm sunduğu belirlenmiştir.</a:t>
            </a:r>
            <a:endParaRPr lang="en-US" sz="1750" dirty="0"/>
          </a:p>
        </p:txBody>
      </p:sp>
      <p:pic>
        <p:nvPicPr>
          <p:cNvPr id="5" name="Picture 4">
            <a:extLst>
              <a:ext uri="{FF2B5EF4-FFF2-40B4-BE49-F238E27FC236}">
                <a16:creationId xmlns:a16="http://schemas.microsoft.com/office/drawing/2014/main" id="{28260DD8-1243-8D56-A8DD-4D8F0F855F99}"/>
              </a:ext>
            </a:extLst>
          </p:cNvPr>
          <p:cNvPicPr>
            <a:picLocks noChangeAspect="1"/>
          </p:cNvPicPr>
          <p:nvPr/>
        </p:nvPicPr>
        <p:blipFill>
          <a:blip r:embed="rId3"/>
          <a:stretch>
            <a:fillRect/>
          </a:stretch>
        </p:blipFill>
        <p:spPr>
          <a:xfrm>
            <a:off x="10746818" y="6784563"/>
            <a:ext cx="3886200" cy="13335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20</cp:revision>
  <dcterms:created xsi:type="dcterms:W3CDTF">2025-12-20T14:33:05Z</dcterms:created>
  <dcterms:modified xsi:type="dcterms:W3CDTF">2025-12-20T14:38:06Z</dcterms:modified>
</cp:coreProperties>
</file>